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33" r:id="rId1"/>
  </p:sldMasterIdLst>
  <p:notesMasterIdLst>
    <p:notesMasterId r:id="rId17"/>
  </p:notesMasterIdLst>
  <p:sldIdLst>
    <p:sldId id="256" r:id="rId2"/>
    <p:sldId id="271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 marR="0" algn="l" rtl="0">
      <a:lnSpc>
        <a:spcPct val="100000"/>
      </a:lnSpc>
      <a:spcBef>
        <a:spcPts val="0"/>
      </a:spcBef>
      <a:spcAft>
        <a:spcPts val="0"/>
      </a:spcAft>
    </a:defPPr>
    <a:lvl1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90651C3A-4460-11DB-9652-00E08161165F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960" y="-8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" name="Shape 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defRPr sz="1100"/>
            </a:lvl1pPr>
            <a:lvl2pPr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999711902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Shape 27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" name="Shape 2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Shape 89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0" name="Shape 9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Shape 95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6" name="Shape 9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Shape 101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2" name="Shape 10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Shape 107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8" name="Shape 10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Shape 11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4" name="Shape 11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Shape 39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0" name="Shape 4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6" name="Shape 4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Shape 52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3" name="Shape 5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Shape 58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9" name="Shape 5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Shape 64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5" name="Shape 6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Shape 70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1" name="Shape 7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Shape 7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" name="Shape 7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Shape 8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4" name="Shape 8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43ACA5-3BA5-43A4-B997-A38478D2CF24}" type="datetimeFigureOut">
              <a:rPr lang="fr-FR" smtClean="0"/>
              <a:pPr/>
              <a:t>09/05/2013</a:t>
            </a:fld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222A8-A599-4E55-973A-60A868F0A293}" type="slidenum">
              <a:rPr lang="fr-CA" smtClean="0"/>
              <a:pPr/>
              <a:t>‹#›</a:t>
            </a:fld>
            <a:endParaRPr lang="fr-C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43ACA5-3BA5-43A4-B997-A38478D2CF24}" type="datetimeFigureOut">
              <a:rPr lang="fr-FR" smtClean="0"/>
              <a:pPr/>
              <a:t>09/05/2013</a:t>
            </a:fld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222A8-A599-4E55-973A-60A868F0A293}" type="slidenum">
              <a:rPr lang="fr-CA" smtClean="0"/>
              <a:pPr/>
              <a:t>‹#›</a:t>
            </a:fld>
            <a:endParaRPr lang="fr-C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43ACA5-3BA5-43A4-B997-A38478D2CF24}" type="datetimeFigureOut">
              <a:rPr lang="fr-FR" smtClean="0"/>
              <a:pPr/>
              <a:t>09/05/2013</a:t>
            </a:fld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222A8-A599-4E55-973A-60A868F0A293}" type="slidenum">
              <a:rPr lang="fr-CA" smtClean="0"/>
              <a:pPr/>
              <a:t>‹#›</a:t>
            </a:fld>
            <a:endParaRPr lang="fr-CA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x" type="tx">
  <p:cSld name="tx">
    <p:spTree>
      <p:nvGrpSpPr>
        <p:cNvPr id="1" name="Shape 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1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2" name="Shape 12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57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/>
            </a:lvl1pPr>
            <a:lvl2pPr marL="742950" indent="-285750" rtl="0">
              <a:defRPr/>
            </a:lvl2pPr>
            <a:lvl3pPr marL="1143000" indent="-228600" rtl="0">
              <a:defRPr/>
            </a:lvl3pPr>
            <a:lvl4pPr marL="1600200" indent="-228600"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43ACA5-3BA5-43A4-B997-A38478D2CF24}" type="datetimeFigureOut">
              <a:rPr lang="fr-FR" smtClean="0"/>
              <a:pPr/>
              <a:t>09/05/2013</a:t>
            </a:fld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222A8-A599-4E55-973A-60A868F0A293}" type="slidenum">
              <a:rPr lang="fr-CA" smtClean="0"/>
              <a:pPr/>
              <a:t>‹#›</a:t>
            </a:fld>
            <a:endParaRPr lang="fr-CA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43ACA5-3BA5-43A4-B997-A38478D2CF24}" type="datetimeFigureOut">
              <a:rPr lang="fr-FR" smtClean="0"/>
              <a:pPr/>
              <a:t>09/05/2013</a:t>
            </a:fld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222A8-A599-4E55-973A-60A868F0A293}" type="slidenum">
              <a:rPr lang="fr-CA" smtClean="0"/>
              <a:pPr/>
              <a:t>‹#›</a:t>
            </a:fld>
            <a:endParaRPr lang="fr-C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43ACA5-3BA5-43A4-B997-A38478D2CF24}" type="datetimeFigureOut">
              <a:rPr lang="fr-FR" smtClean="0"/>
              <a:pPr/>
              <a:t>09/05/2013</a:t>
            </a:fld>
            <a:endParaRPr lang="fr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222A8-A599-4E55-973A-60A868F0A293}" type="slidenum">
              <a:rPr lang="fr-CA" smtClean="0"/>
              <a:pPr/>
              <a:t>‹#›</a:t>
            </a:fld>
            <a:endParaRPr lang="fr-CA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43ACA5-3BA5-43A4-B997-A38478D2CF24}" type="datetimeFigureOut">
              <a:rPr lang="fr-FR" smtClean="0"/>
              <a:pPr/>
              <a:t>09/05/2013</a:t>
            </a:fld>
            <a:endParaRPr lang="fr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222A8-A599-4E55-973A-60A868F0A293}" type="slidenum">
              <a:rPr lang="fr-CA" smtClean="0"/>
              <a:pPr/>
              <a:t>‹#›</a:t>
            </a:fld>
            <a:endParaRPr lang="fr-C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43ACA5-3BA5-43A4-B997-A38478D2CF24}" type="datetimeFigureOut">
              <a:rPr lang="fr-FR" smtClean="0"/>
              <a:pPr/>
              <a:t>09/05/2013</a:t>
            </a:fld>
            <a:endParaRPr lang="fr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222A8-A599-4E55-973A-60A868F0A293}" type="slidenum">
              <a:rPr lang="fr-CA" smtClean="0"/>
              <a:pPr/>
              <a:t>‹#›</a:t>
            </a:fld>
            <a:endParaRPr lang="fr-C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43ACA5-3BA5-43A4-B997-A38478D2CF24}" type="datetimeFigureOut">
              <a:rPr lang="fr-FR" smtClean="0"/>
              <a:pPr/>
              <a:t>09/05/2013</a:t>
            </a:fld>
            <a:endParaRPr lang="fr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222A8-A599-4E55-973A-60A868F0A293}" type="slidenum">
              <a:rPr lang="fr-CA" smtClean="0"/>
              <a:pPr/>
              <a:t>‹#›</a:t>
            </a:fld>
            <a:endParaRPr lang="fr-C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43ACA5-3BA5-43A4-B997-A38478D2CF24}" type="datetimeFigureOut">
              <a:rPr lang="fr-FR" smtClean="0"/>
              <a:pPr/>
              <a:t>09/05/2013</a:t>
            </a:fld>
            <a:endParaRPr lang="fr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222A8-A599-4E55-973A-60A868F0A293}" type="slidenum">
              <a:rPr lang="fr-CA" smtClean="0"/>
              <a:pPr/>
              <a:t>‹#›</a:t>
            </a:fld>
            <a:endParaRPr lang="fr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43ACA5-3BA5-43A4-B997-A38478D2CF24}" type="datetimeFigureOut">
              <a:rPr lang="fr-FR" smtClean="0"/>
              <a:pPr/>
              <a:t>09/05/2013</a:t>
            </a:fld>
            <a:endParaRPr lang="fr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222A8-A599-4E55-973A-60A868F0A293}" type="slidenum">
              <a:rPr lang="fr-CA" smtClean="0"/>
              <a:pPr/>
              <a:t>‹#›</a:t>
            </a:fld>
            <a:endParaRPr lang="fr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4043ACA5-3BA5-43A4-B997-A38478D2CF24}" type="datetimeFigureOut">
              <a:rPr lang="fr-FR" smtClean="0"/>
              <a:pPr/>
              <a:t>09/05/2013</a:t>
            </a:fld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fr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72A222A8-A599-4E55-973A-60A868F0A293}" type="slidenum">
              <a:rPr lang="fr-CA" smtClean="0"/>
              <a:pPr/>
              <a:t>‹#›</a:t>
            </a:fld>
            <a:endParaRPr lang="fr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4" r:id="rId1"/>
    <p:sldLayoutId id="2147483735" r:id="rId2"/>
    <p:sldLayoutId id="2147483736" r:id="rId3"/>
    <p:sldLayoutId id="2147483737" r:id="rId4"/>
    <p:sldLayoutId id="2147483738" r:id="rId5"/>
    <p:sldLayoutId id="2147483739" r:id="rId6"/>
    <p:sldLayoutId id="2147483740" r:id="rId7"/>
    <p:sldLayoutId id="2147483741" r:id="rId8"/>
    <p:sldLayoutId id="2147483742" r:id="rId9"/>
    <p:sldLayoutId id="2147483743" r:id="rId10"/>
    <p:sldLayoutId id="2147483744" r:id="rId11"/>
    <p:sldLayoutId id="2147483745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3.jpg"/><Relationship Id="rId4" Type="http://schemas.openxmlformats.org/officeDocument/2006/relationships/image" Target="../media/image12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6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9.jpg"/><Relationship Id="rId4" Type="http://schemas.openxmlformats.org/officeDocument/2006/relationships/image" Target="../media/image8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 txBox="1">
            <a:spLocks noGrp="1"/>
          </p:cNvSpPr>
          <p:nvPr>
            <p:ph type="ctrTitle"/>
          </p:nvPr>
        </p:nvSpPr>
        <p:spPr>
          <a:prstGeom prst="rect">
            <a:avLst/>
          </a:prstGeom>
        </p:spPr>
        <p:txBody>
          <a:bodyPr lIns="91425" tIns="91425" rIns="91425" bIns="91425" anchor="b" anchorCtr="0">
            <a:spAutoFit/>
          </a:bodyPr>
          <a:lstStyle/>
          <a:p>
            <a:pPr lvl="0" rtl="0">
              <a:buNone/>
            </a:pPr>
            <a:r>
              <a:rPr lang="x-none"/>
              <a:t>The Early Years Learning</a:t>
            </a:r>
          </a:p>
          <a:p>
            <a:pPr lvl="0" rtl="0">
              <a:buNone/>
            </a:pPr>
            <a:r>
              <a:rPr lang="x-none"/>
              <a:t>Framework for Australia</a:t>
            </a:r>
          </a:p>
          <a:p>
            <a:endParaRPr lang="x-none"/>
          </a:p>
        </p:txBody>
      </p:sp>
      <p:sp>
        <p:nvSpPr>
          <p:cNvPr id="24" name="Shape 24"/>
          <p:cNvSpPr txBox="1">
            <a:spLocks noGrp="1"/>
          </p:cNvSpPr>
          <p:nvPr>
            <p:ph type="subTitle" idx="1"/>
          </p:nvPr>
        </p:nvSpPr>
        <p:spPr>
          <a:xfrm>
            <a:off x="1403648" y="2636912"/>
            <a:ext cx="6400800" cy="2646848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pPr lvl="0" rtl="0">
              <a:buNone/>
            </a:pPr>
            <a:r>
              <a:rPr lang="x-none" sz="4000"/>
              <a:t>BELONGING,</a:t>
            </a:r>
          </a:p>
          <a:p>
            <a:pPr lvl="0" rtl="0">
              <a:buNone/>
            </a:pPr>
            <a:r>
              <a:rPr lang="x-none" sz="4000"/>
              <a:t>BEING &amp;</a:t>
            </a:r>
          </a:p>
          <a:p>
            <a:pPr lvl="0" rtl="0">
              <a:buNone/>
            </a:pPr>
            <a:r>
              <a:rPr lang="x-none" sz="4000"/>
              <a:t>BECOMING</a:t>
            </a:r>
          </a:p>
          <a:p>
            <a:endParaRPr lang="x-none"/>
          </a:p>
        </p:txBody>
      </p:sp>
      <p:sp>
        <p:nvSpPr>
          <p:cNvPr id="25" name="Shape 25"/>
          <p:cNvSpPr txBox="1"/>
          <p:nvPr/>
        </p:nvSpPr>
        <p:spPr>
          <a:xfrm>
            <a:off x="685800" y="5486400"/>
            <a:ext cx="7414200" cy="432599"/>
          </a:xfrm>
          <a:prstGeom prst="rect">
            <a:avLst/>
          </a:prstGeom>
          <a:noFill/>
        </p:spPr>
        <p:txBody>
          <a:bodyPr lIns="91425" tIns="91425" rIns="91425" bIns="91425" anchor="t" anchorCtr="0">
            <a:spAutoFit/>
          </a:bodyPr>
          <a:lstStyle/>
          <a:p>
            <a:pPr lvl="0" rtl="0">
              <a:buNone/>
            </a:pPr>
            <a:r>
              <a:rPr lang="x-none"/>
              <a:t>Produced by the Australian Government Department of Education, Employment and Workplace</a:t>
            </a:r>
          </a:p>
          <a:p>
            <a:pPr lvl="0" rtl="0">
              <a:buNone/>
            </a:pPr>
            <a:r>
              <a:rPr lang="x-none"/>
              <a:t>Relations for the Council of Australian Governments.</a:t>
            </a:r>
          </a:p>
          <a:p>
            <a:pPr lvl="0" rtl="0">
              <a:buNone/>
            </a:pPr>
            <a:r>
              <a:rPr lang="x-none"/>
              <a:t>© Commonwealth of Australia 2009</a:t>
            </a:r>
          </a:p>
          <a:p>
            <a:endParaRPr lang="x-none"/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Shape 79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lIns="91425" tIns="91425" rIns="91425" bIns="91425" anchor="b" anchorCtr="0">
            <a:spAutoFit/>
          </a:bodyPr>
          <a:lstStyle/>
          <a:p>
            <a:pPr>
              <a:buNone/>
            </a:pPr>
            <a:r>
              <a:rPr lang="x-none"/>
              <a:t>Early childhood educators</a:t>
            </a:r>
          </a:p>
        </p:txBody>
      </p:sp>
      <p:sp>
        <p:nvSpPr>
          <p:cNvPr id="80" name="Shape 80"/>
          <p:cNvSpPr txBox="1">
            <a:spLocks noGrp="1"/>
          </p:cNvSpPr>
          <p:nvPr>
            <p:ph type="body" idx="1"/>
          </p:nvPr>
        </p:nvSpPr>
        <p:spPr>
          <a:xfrm>
            <a:off x="396786" y="1412776"/>
            <a:ext cx="8229600" cy="5478393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pPr marL="457200" lvl="0" indent="-381000" rtl="0">
              <a:buClr>
                <a:schemeClr val="dk1"/>
              </a:buClr>
              <a:buSzPct val="166666"/>
              <a:buFont typeface="Arial"/>
              <a:buChar char="•"/>
            </a:pPr>
            <a:r>
              <a:rPr lang="x-none" sz="1800"/>
              <a:t>engage in sustained shared conversations</a:t>
            </a:r>
          </a:p>
          <a:p>
            <a:pPr marL="457200" lvl="0" indent="-381000" rtl="0">
              <a:buClr>
                <a:schemeClr val="dk1"/>
              </a:buClr>
              <a:buSzPct val="166666"/>
              <a:buFont typeface="Arial"/>
              <a:buChar char="•"/>
            </a:pPr>
            <a:r>
              <a:rPr lang="x-none" sz="1800"/>
              <a:t>extend their thinking 5</a:t>
            </a:r>
          </a:p>
          <a:p>
            <a:pPr marL="457200" lvl="0" indent="-381000" rtl="0">
              <a:buClr>
                <a:schemeClr val="dk1"/>
              </a:buClr>
              <a:buSzPct val="166666"/>
              <a:buFont typeface="Arial"/>
              <a:buChar char="•"/>
            </a:pPr>
            <a:r>
              <a:rPr lang="x-none" sz="1800"/>
              <a:t>provide a balance</a:t>
            </a:r>
          </a:p>
          <a:p>
            <a:pPr marL="457200" lvl="0" indent="-381000" rtl="0">
              <a:buClr>
                <a:schemeClr val="dk1"/>
              </a:buClr>
              <a:buSzPct val="166666"/>
              <a:buFont typeface="Arial"/>
              <a:buChar char="•"/>
            </a:pPr>
            <a:r>
              <a:rPr lang="x-none" sz="1800"/>
              <a:t>create learning environments that encourage children to explore, solve problems, create and construct</a:t>
            </a:r>
          </a:p>
          <a:p>
            <a:pPr marL="457200" lvl="0" indent="-381000" rtl="0">
              <a:buClr>
                <a:schemeClr val="dk1"/>
              </a:buClr>
              <a:buSzPct val="166666"/>
              <a:buFont typeface="Arial"/>
              <a:buChar char="•"/>
            </a:pPr>
            <a:r>
              <a:rPr lang="x-none" sz="1800"/>
              <a:t>interact to build attachment</a:t>
            </a:r>
          </a:p>
          <a:p>
            <a:pPr marL="457200" lvl="0" indent="-381000" rtl="0">
              <a:buClr>
                <a:schemeClr val="dk1"/>
              </a:buClr>
              <a:buSzPct val="166666"/>
              <a:buFont typeface="Arial"/>
              <a:buChar char="•"/>
            </a:pPr>
            <a:r>
              <a:rPr lang="x-none" sz="1800"/>
              <a:t>routines and play experiences</a:t>
            </a:r>
          </a:p>
          <a:p>
            <a:pPr marL="457200" lvl="0" indent="-381000" rtl="0">
              <a:buClr>
                <a:schemeClr val="dk1"/>
              </a:buClr>
              <a:buSzPct val="166666"/>
              <a:buFont typeface="Arial"/>
              <a:buChar char="•"/>
            </a:pPr>
            <a:r>
              <a:rPr lang="x-none" sz="1800"/>
              <a:t>spontaneous teachable moments</a:t>
            </a:r>
          </a:p>
          <a:p>
            <a:pPr marL="457200" lvl="0" indent="-381000" rtl="0">
              <a:buClr>
                <a:schemeClr val="dk1"/>
              </a:buClr>
              <a:buSzPct val="166666"/>
              <a:buFont typeface="Arial"/>
              <a:buChar char="•"/>
            </a:pPr>
            <a:r>
              <a:rPr lang="x-none" sz="1800"/>
              <a:t>promote and model positive ways to relate to others</a:t>
            </a:r>
          </a:p>
          <a:p>
            <a:pPr marL="457200" lvl="0" indent="-381000" rtl="0">
              <a:buClr>
                <a:schemeClr val="dk1"/>
              </a:buClr>
              <a:buSzPct val="166666"/>
              <a:buFont typeface="Arial"/>
              <a:buChar char="•"/>
            </a:pPr>
            <a:r>
              <a:rPr lang="x-none" sz="1800"/>
              <a:t>inclusion</a:t>
            </a:r>
          </a:p>
          <a:p>
            <a:pPr marL="457200" lvl="0" indent="-381000" rtl="0">
              <a:buClr>
                <a:schemeClr val="dk1"/>
              </a:buClr>
              <a:buSzPct val="166666"/>
              <a:buFont typeface="Arial"/>
              <a:buChar char="•"/>
            </a:pPr>
            <a:r>
              <a:rPr lang="x-none" sz="1800"/>
              <a:t>help children to recognise unfairness</a:t>
            </a:r>
          </a:p>
          <a:p>
            <a:pPr marL="457200" lvl="0" indent="-381000" rtl="0">
              <a:buClr>
                <a:schemeClr val="dk1"/>
              </a:buClr>
              <a:buSzPct val="166666"/>
              <a:buFont typeface="Arial"/>
              <a:buChar char="•"/>
            </a:pPr>
            <a:r>
              <a:rPr lang="x-none" sz="1800"/>
              <a:t>offer constructive ways to build caring, fair and inclusive learning community.</a:t>
            </a:r>
          </a:p>
          <a:p>
            <a:endParaRPr lang="x-none" sz="2400"/>
          </a:p>
          <a:p>
            <a:endParaRPr lang="x-none" sz="2400"/>
          </a:p>
        </p:txBody>
      </p:sp>
      <p:sp>
        <p:nvSpPr>
          <p:cNvPr id="81" name="Shape 81"/>
          <p:cNvSpPr txBox="1"/>
          <p:nvPr/>
        </p:nvSpPr>
        <p:spPr>
          <a:xfrm>
            <a:off x="573400" y="6261650"/>
            <a:ext cx="8027699" cy="527699"/>
          </a:xfrm>
          <a:prstGeom prst="rect">
            <a:avLst/>
          </a:prstGeom>
          <a:noFill/>
        </p:spPr>
        <p:txBody>
          <a:bodyPr lIns="91425" tIns="91425" rIns="91425" bIns="91425" anchor="t" anchorCtr="0">
            <a:spAutoFit/>
          </a:bodyPr>
          <a:lstStyle/>
          <a:p>
            <a:pPr>
              <a:buNone/>
            </a:pPr>
            <a:r>
              <a:rPr lang="x-none"/>
              <a:t>5 Siraj-Blatchford, I., &amp; Sylva, K. (2004). Researching pedagogy in English pre-schools. British Educational Research Journal, 30(5), 712-730.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2280" y="2780926"/>
            <a:ext cx="1579240" cy="2240547"/>
          </a:xfrm>
          <a:prstGeom prst="rect">
            <a:avLst/>
          </a:prstGeom>
        </p:spPr>
      </p:pic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Shape 86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lIns="91425" tIns="91425" rIns="91425" bIns="91425" anchor="b" anchorCtr="0">
            <a:spAutoFit/>
          </a:bodyPr>
          <a:lstStyle/>
          <a:p>
            <a:pPr>
              <a:buNone/>
            </a:pPr>
            <a:r>
              <a:rPr lang="x-none"/>
              <a:t>Children's Learning</a:t>
            </a:r>
          </a:p>
        </p:txBody>
      </p:sp>
      <p:sp>
        <p:nvSpPr>
          <p:cNvPr id="87" name="Shape 87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3508623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pPr marL="457200" lvl="0" indent="-457200">
              <a:buClr>
                <a:schemeClr val="dk1"/>
              </a:buClr>
              <a:buSzPct val="166666"/>
              <a:buFont typeface="Arial" pitchFamily="34" charset="0"/>
              <a:buChar char="•"/>
            </a:pPr>
            <a:r>
              <a:rPr lang="x-none" sz="2800"/>
              <a:t>active participants and decision makers</a:t>
            </a:r>
          </a:p>
          <a:p>
            <a:pPr marL="457200" lvl="0" indent="-457200">
              <a:buClr>
                <a:schemeClr val="dk1"/>
              </a:buClr>
              <a:buSzPct val="166666"/>
              <a:buFont typeface="Arial" pitchFamily="34" charset="0"/>
              <a:buChar char="•"/>
            </a:pPr>
            <a:r>
              <a:rPr lang="x-none" sz="2800"/>
              <a:t>move beyond pre-conceived expectations</a:t>
            </a:r>
          </a:p>
          <a:p>
            <a:pPr marL="457200" lvl="0" indent="-457200">
              <a:buClr>
                <a:schemeClr val="dk1"/>
              </a:buClr>
              <a:buSzPct val="166666"/>
              <a:buFont typeface="Arial" pitchFamily="34" charset="0"/>
              <a:buChar char="•"/>
            </a:pPr>
            <a:r>
              <a:rPr lang="x-none" sz="2800"/>
              <a:t>respect and work with each child’s unique qualities and abilities.</a:t>
            </a:r>
          </a:p>
          <a:p>
            <a:pPr marL="457200" lvl="0" indent="-457200">
              <a:buClr>
                <a:schemeClr val="dk1"/>
              </a:buClr>
              <a:buSzPct val="166666"/>
              <a:buFont typeface="Arial" pitchFamily="34" charset="0"/>
              <a:buChar char="•"/>
            </a:pPr>
            <a:r>
              <a:rPr lang="x-none" sz="2800"/>
              <a:t>Children thrive when families and educators work together in partnership to support young children’s learning.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5229200"/>
            <a:ext cx="2880360" cy="101346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7944" y="4913508"/>
            <a:ext cx="2346960" cy="134874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320" y="4124300"/>
            <a:ext cx="1325880" cy="2209800"/>
          </a:xfrm>
          <a:prstGeom prst="rect">
            <a:avLst/>
          </a:prstGeom>
        </p:spPr>
      </p:pic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Shape 9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lIns="91425" tIns="91425" rIns="91425" bIns="91425" anchor="b" anchorCtr="0">
            <a:spAutoFit/>
          </a:bodyPr>
          <a:lstStyle/>
          <a:p>
            <a:pPr>
              <a:buNone/>
            </a:pPr>
            <a:r>
              <a:rPr lang="x-none"/>
              <a:t>Our task</a:t>
            </a:r>
          </a:p>
        </p:txBody>
      </p:sp>
      <p:sp>
        <p:nvSpPr>
          <p:cNvPr id="93" name="Shape 93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801284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pPr lvl="0">
              <a:buFont typeface="Arial" pitchFamily="34" charset="0"/>
              <a:buChar char="•"/>
            </a:pPr>
            <a:r>
              <a:rPr lang="en-US" sz="2800" dirty="0" smtClean="0"/>
              <a:t>To investigate how the EYLF impacts on children in the wider society, i.e. in childcare.</a:t>
            </a:r>
          </a:p>
          <a:p>
            <a:pPr lvl="0">
              <a:buFont typeface="Arial" pitchFamily="34" charset="0"/>
              <a:buChar char="•"/>
            </a:pPr>
            <a:r>
              <a:rPr lang="en-US" sz="2800" dirty="0" smtClean="0"/>
              <a:t>To work with children in the wider society and the EYLF to promote child development through planning and implementing appropriate play activities.</a:t>
            </a:r>
          </a:p>
          <a:p>
            <a:pPr lvl="0">
              <a:buFont typeface="Arial" pitchFamily="34" charset="0"/>
              <a:buChar char="•"/>
            </a:pPr>
            <a:r>
              <a:rPr lang="en-US" sz="2800" dirty="0" smtClean="0"/>
              <a:t>To promote family and education partnerships through communicating  the children’s learning to parents </a:t>
            </a:r>
            <a:endParaRPr lang="en-AU" sz="2800" dirty="0"/>
          </a:p>
          <a:p>
            <a:pPr marL="457200" indent="-457200">
              <a:buClr>
                <a:schemeClr val="dk1"/>
              </a:buClr>
              <a:buSzPct val="166666"/>
              <a:buFont typeface="Arial" pitchFamily="34" charset="0"/>
              <a:buChar char="•"/>
            </a:pPr>
            <a:endParaRPr lang="x-none" sz="280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7744" y="5301208"/>
            <a:ext cx="6281278" cy="1323078"/>
          </a:xfrm>
          <a:prstGeom prst="rect">
            <a:avLst/>
          </a:prstGeom>
        </p:spPr>
      </p:pic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Shape 98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lIns="91425" tIns="91425" rIns="91425" bIns="91425" anchor="b" anchorCtr="0">
            <a:spAutoFit/>
          </a:bodyPr>
          <a:lstStyle/>
          <a:p>
            <a:pPr lvl="0" rtl="0">
              <a:buNone/>
            </a:pPr>
            <a:r>
              <a:rPr lang="x-none"/>
              <a:t>How will we do it?</a:t>
            </a:r>
          </a:p>
        </p:txBody>
      </p:sp>
      <p:sp>
        <p:nvSpPr>
          <p:cNvPr id="99" name="Shape 99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821803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pPr marL="457200" indent="-457200">
              <a:buClr>
                <a:schemeClr val="dk1"/>
              </a:buClr>
              <a:buSzPct val="166666"/>
              <a:buFont typeface="Arial" pitchFamily="34" charset="0"/>
              <a:buChar char="•"/>
            </a:pPr>
            <a:r>
              <a:rPr lang="x-none" sz="2800"/>
              <a:t>Group task - need to collaborate in decision making and on the task</a:t>
            </a:r>
          </a:p>
          <a:p>
            <a:pPr marL="457200" indent="-457200">
              <a:buClr>
                <a:schemeClr val="dk1"/>
              </a:buClr>
              <a:buSzPct val="166666"/>
              <a:buFont typeface="Arial" pitchFamily="34" charset="0"/>
              <a:buChar char="•"/>
            </a:pPr>
            <a:r>
              <a:rPr lang="x-none" sz="2800"/>
              <a:t>Use Google Docs 'Document' to collaborate on the group decision making</a:t>
            </a:r>
            <a:endParaRPr lang="en-US" sz="2800" dirty="0"/>
          </a:p>
          <a:p>
            <a:pPr marL="457200" indent="-457200">
              <a:buClr>
                <a:schemeClr val="dk1"/>
              </a:buClr>
              <a:buSzPct val="166666"/>
              <a:buFont typeface="Arial" pitchFamily="34" charset="0"/>
              <a:buChar char="•"/>
            </a:pPr>
            <a:r>
              <a:rPr lang="en-US" sz="2800" dirty="0"/>
              <a:t>Run the play activities, photograph them</a:t>
            </a:r>
            <a:endParaRPr lang="x-none" sz="2800"/>
          </a:p>
          <a:p>
            <a:pPr marL="457200" indent="-457200">
              <a:buClr>
                <a:schemeClr val="dk1"/>
              </a:buClr>
              <a:buSzPct val="166666"/>
              <a:buFont typeface="Arial" pitchFamily="34" charset="0"/>
              <a:buChar char="•"/>
            </a:pPr>
            <a:r>
              <a:rPr lang="x-none" sz="2800"/>
              <a:t>Use Google Docs to collaborate and </a:t>
            </a:r>
            <a:r>
              <a:rPr lang="en-US" sz="2800" dirty="0"/>
              <a:t>create a group activity presentation page for the children’s learning folios.</a:t>
            </a:r>
            <a:endParaRPr lang="x-none" sz="2800"/>
          </a:p>
          <a:p>
            <a:pPr marL="457200" indent="-457200">
              <a:buClr>
                <a:schemeClr val="dk1"/>
              </a:buClr>
              <a:buSzPct val="166666"/>
              <a:buFont typeface="Arial" pitchFamily="34" charset="0"/>
              <a:buChar char="•"/>
            </a:pPr>
            <a:r>
              <a:rPr lang="x-none" sz="2800"/>
              <a:t>Write up an individual evaluation</a:t>
            </a:r>
          </a:p>
          <a:p>
            <a:endParaRPr lang="x-none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6216" y="4977311"/>
            <a:ext cx="2117596" cy="1586153"/>
          </a:xfrm>
          <a:prstGeom prst="rect">
            <a:avLst/>
          </a:prstGeom>
        </p:spPr>
      </p:pic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Shape 10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lIns="91425" tIns="91425" rIns="91425" bIns="91425" anchor="b" anchorCtr="0">
            <a:spAutoFit/>
          </a:bodyPr>
          <a:lstStyle/>
          <a:p>
            <a:pPr>
              <a:buNone/>
            </a:pPr>
            <a:r>
              <a:rPr lang="x-none"/>
              <a:t>Group Decision Making</a:t>
            </a:r>
          </a:p>
        </p:txBody>
      </p:sp>
      <p:sp>
        <p:nvSpPr>
          <p:cNvPr id="105" name="Shape 105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590928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pPr marL="0" lvl="0" indent="0">
              <a:buClr>
                <a:schemeClr val="dk1"/>
              </a:buClr>
              <a:buSzPct val="166666"/>
            </a:pPr>
            <a:r>
              <a:rPr lang="x-none" sz="2800"/>
              <a:t>P1       </a:t>
            </a:r>
            <a:r>
              <a:rPr lang="x-none" sz="2800" smtClean="0"/>
              <a:t>Identification </a:t>
            </a:r>
            <a:r>
              <a:rPr lang="x-none" sz="2800"/>
              <a:t>and discussion of factors involved in problem-solving related to the health and well-being of children.</a:t>
            </a:r>
          </a:p>
          <a:p>
            <a:pPr marL="457200" lvl="0" indent="-457200">
              <a:buClr>
                <a:schemeClr val="dk1"/>
              </a:buClr>
              <a:buSzPct val="166666"/>
              <a:buFont typeface="Arial" pitchFamily="34" charset="0"/>
              <a:buChar char="•"/>
            </a:pPr>
            <a:r>
              <a:rPr lang="x-none" sz="2800"/>
              <a:t>types of play</a:t>
            </a:r>
          </a:p>
          <a:p>
            <a:pPr marL="457200" lvl="0" indent="-457200">
              <a:buClr>
                <a:schemeClr val="dk1"/>
              </a:buClr>
              <a:buSzPct val="166666"/>
              <a:buFont typeface="Arial" pitchFamily="34" charset="0"/>
              <a:buChar char="•"/>
            </a:pPr>
            <a:r>
              <a:rPr lang="x-none" sz="2800"/>
              <a:t>development &amp; play </a:t>
            </a:r>
            <a:r>
              <a:rPr lang="x-none" sz="2800" smtClean="0"/>
              <a:t>– </a:t>
            </a:r>
            <a:endParaRPr lang="en-US" sz="2800" dirty="0" smtClean="0"/>
          </a:p>
          <a:p>
            <a:pPr marL="457200" lvl="0" indent="-457200">
              <a:buClr>
                <a:schemeClr val="dk1"/>
              </a:buClr>
              <a:buSzPct val="166666"/>
              <a:buFont typeface="Arial" pitchFamily="34" charset="0"/>
              <a:buChar char="•"/>
            </a:pPr>
            <a:r>
              <a:rPr lang="x-none" sz="2800" smtClean="0"/>
              <a:t>what </a:t>
            </a:r>
            <a:r>
              <a:rPr lang="x-none" sz="2800"/>
              <a:t>does play do</a:t>
            </a:r>
          </a:p>
          <a:p>
            <a:pPr marL="457200" lvl="0" indent="-457200">
              <a:buClr>
                <a:schemeClr val="dk1"/>
              </a:buClr>
              <a:buSzPct val="166666"/>
              <a:buFont typeface="Arial" pitchFamily="34" charset="0"/>
              <a:buChar char="•"/>
            </a:pPr>
            <a:r>
              <a:rPr lang="en-US" sz="2800" dirty="0"/>
              <a:t>Mitchell St </a:t>
            </a:r>
            <a:r>
              <a:rPr lang="x-none" sz="2800"/>
              <a:t>program </a:t>
            </a:r>
            <a:r>
              <a:rPr lang="x-none" sz="2800" smtClean="0"/>
              <a:t>– </a:t>
            </a:r>
            <a:endParaRPr lang="en-US" sz="2800" dirty="0" smtClean="0"/>
          </a:p>
          <a:p>
            <a:pPr marL="457200" lvl="0" indent="-457200">
              <a:buClr>
                <a:schemeClr val="dk1"/>
              </a:buClr>
              <a:buSzPct val="166666"/>
              <a:buFont typeface="Arial" pitchFamily="34" charset="0"/>
              <a:buChar char="•"/>
            </a:pPr>
            <a:r>
              <a:rPr lang="x-none" sz="2800" smtClean="0"/>
              <a:t>opportunities </a:t>
            </a:r>
            <a:r>
              <a:rPr lang="x-none" sz="2800"/>
              <a:t>and restrictions</a:t>
            </a:r>
          </a:p>
          <a:p>
            <a:pPr marL="457200" lvl="0" indent="-457200">
              <a:buClr>
                <a:schemeClr val="dk1"/>
              </a:buClr>
              <a:buSzPct val="166666"/>
              <a:buFont typeface="Arial" pitchFamily="34" charset="0"/>
              <a:buChar char="•"/>
            </a:pPr>
            <a:r>
              <a:rPr lang="x-none" sz="2800"/>
              <a:t>EYLF </a:t>
            </a:r>
            <a:r>
              <a:rPr lang="x-none" sz="2800" smtClean="0"/>
              <a:t>– </a:t>
            </a:r>
            <a:r>
              <a:rPr lang="en-US" sz="2800" dirty="0" smtClean="0"/>
              <a:t>how will this be reflected in the task</a:t>
            </a:r>
            <a:endParaRPr lang="x-none" sz="2800"/>
          </a:p>
          <a:p>
            <a:endParaRPr lang="x-none">
              <a:solidFill>
                <a:srgbClr val="000000"/>
              </a:solidFill>
            </a:endParaRPr>
          </a:p>
          <a:p>
            <a:endParaRPr lang="x-none">
              <a:solidFill>
                <a:srgbClr val="000000"/>
              </a:solidFill>
            </a:endParaRPr>
          </a:p>
          <a:p>
            <a:endParaRPr lang="x-none">
              <a:solidFill>
                <a:srgbClr val="000000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63254" y="2564904"/>
            <a:ext cx="2304256" cy="3069193"/>
          </a:xfrm>
          <a:prstGeom prst="rect">
            <a:avLst/>
          </a:prstGeom>
        </p:spPr>
      </p:pic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hape 110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lIns="91425" tIns="91425" rIns="91425" bIns="91425" anchor="b" anchorCtr="0">
            <a:spAutoFit/>
          </a:bodyPr>
          <a:lstStyle/>
          <a:p>
            <a:pPr>
              <a:buNone/>
            </a:pPr>
            <a:r>
              <a:rPr lang="x-none"/>
              <a:t>Group Decision Making</a:t>
            </a:r>
          </a:p>
        </p:txBody>
      </p:sp>
      <p:sp>
        <p:nvSpPr>
          <p:cNvPr id="111" name="Shape 111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780766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pPr>
              <a:buClr>
                <a:schemeClr val="dk1"/>
              </a:buClr>
              <a:buSzPct val="166666"/>
              <a:buFont typeface="Arial" pitchFamily="34" charset="0"/>
              <a:buNone/>
            </a:pPr>
            <a:r>
              <a:rPr lang="x-none" sz="2800"/>
              <a:t>P2    	Decision-making about problem-solving and implementation strategies.</a:t>
            </a:r>
          </a:p>
          <a:p>
            <a:pPr marL="457200" indent="-419100">
              <a:buClr>
                <a:schemeClr val="dk1"/>
              </a:buClr>
              <a:buSzPct val="166666"/>
              <a:buFont typeface="Arial" pitchFamily="34" charset="0"/>
              <a:buChar char="•"/>
            </a:pPr>
            <a:r>
              <a:rPr lang="x-none" sz="2800"/>
              <a:t>what exactly will be </a:t>
            </a:r>
            <a:r>
              <a:rPr lang="en-US" sz="2800" dirty="0" smtClean="0"/>
              <a:t>done</a:t>
            </a:r>
            <a:endParaRPr lang="x-none" sz="2800"/>
          </a:p>
          <a:p>
            <a:pPr marL="457200" indent="-419100">
              <a:buClr>
                <a:schemeClr val="dk1"/>
              </a:buClr>
              <a:buSzPct val="166666"/>
              <a:buFont typeface="Arial" pitchFamily="34" charset="0"/>
              <a:buChar char="•"/>
            </a:pPr>
            <a:r>
              <a:rPr lang="x-none" sz="2800"/>
              <a:t>what will be included</a:t>
            </a:r>
          </a:p>
          <a:p>
            <a:pPr marL="457200" indent="-419100">
              <a:buClr>
                <a:schemeClr val="dk1"/>
              </a:buClr>
              <a:buSzPct val="166666"/>
              <a:buFont typeface="Arial" pitchFamily="34" charset="0"/>
              <a:buChar char="•"/>
            </a:pPr>
            <a:r>
              <a:rPr lang="x-none" sz="2800"/>
              <a:t>how it will be set out</a:t>
            </a:r>
          </a:p>
          <a:p>
            <a:pPr marL="457200" indent="-419100">
              <a:buClr>
                <a:schemeClr val="dk1"/>
              </a:buClr>
              <a:buSzPct val="166666"/>
              <a:buFont typeface="Arial" pitchFamily="34" charset="0"/>
              <a:buChar char="•"/>
            </a:pPr>
            <a:r>
              <a:rPr lang="x-none" sz="2800"/>
              <a:t>how information will be gathered</a:t>
            </a:r>
          </a:p>
          <a:p>
            <a:pPr marL="457200" indent="-419100">
              <a:buClr>
                <a:schemeClr val="dk1"/>
              </a:buClr>
              <a:buSzPct val="166666"/>
              <a:buFont typeface="Arial" pitchFamily="34" charset="0"/>
              <a:buChar char="•"/>
            </a:pPr>
            <a:r>
              <a:rPr lang="x-none" sz="2800"/>
              <a:t>what are the tasks</a:t>
            </a:r>
          </a:p>
          <a:p>
            <a:pPr marL="457200" indent="-419100">
              <a:buClr>
                <a:schemeClr val="dk1"/>
              </a:buClr>
              <a:buSzPct val="166666"/>
              <a:buFont typeface="Arial" pitchFamily="34" charset="0"/>
              <a:buChar char="•"/>
            </a:pPr>
            <a:r>
              <a:rPr lang="x-none" sz="2800"/>
              <a:t>what are the timelines</a:t>
            </a:r>
          </a:p>
          <a:p>
            <a:pPr marL="457200" indent="-419100">
              <a:buClr>
                <a:schemeClr val="dk1"/>
              </a:buClr>
              <a:buSzPct val="166666"/>
              <a:buFont typeface="Arial" pitchFamily="34" charset="0"/>
              <a:buChar char="•"/>
            </a:pPr>
            <a:r>
              <a:rPr lang="x-none" sz="2800"/>
              <a:t>who will do what 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6176" y="2276871"/>
            <a:ext cx="2618596" cy="3935049"/>
          </a:xfrm>
          <a:prstGeom prst="rect">
            <a:avLst/>
          </a:prstGeom>
        </p:spPr>
      </p:pic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A vision for children’s learning</a:t>
            </a:r>
            <a:endParaRPr lang="en-AU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8175" y="1484784"/>
            <a:ext cx="6854185" cy="49680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57565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lIns="91425" tIns="91425" rIns="91425" bIns="91425" anchor="b" anchorCtr="0">
            <a:spAutoFit/>
          </a:bodyPr>
          <a:lstStyle/>
          <a:p>
            <a:pPr lvl="0" rtl="0">
              <a:buNone/>
            </a:pPr>
            <a:r>
              <a:rPr lang="x-none" sz="3000" b="0"/>
              <a:t>A VISION FOR CHILDREN’S LEARNING</a:t>
            </a:r>
          </a:p>
          <a:p>
            <a:endParaRPr lang="x-none" sz="3000" b="0"/>
          </a:p>
        </p:txBody>
      </p:sp>
      <p:sp>
        <p:nvSpPr>
          <p:cNvPr id="37" name="Shape 37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5687681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pPr lvl="0"/>
            <a:r>
              <a:rPr lang="x-none" sz="2800"/>
              <a:t>All children experience learning that is engaging</a:t>
            </a:r>
          </a:p>
          <a:p>
            <a:pPr lvl="0"/>
            <a:r>
              <a:rPr lang="x-none" sz="2800"/>
              <a:t>and builds success for life.</a:t>
            </a:r>
          </a:p>
          <a:p>
            <a:pPr lvl="0">
              <a:buClr>
                <a:schemeClr val="dk1"/>
              </a:buClr>
              <a:buSzPct val="166666"/>
            </a:pPr>
            <a:r>
              <a:rPr lang="x-none" sz="4400" u="sng" smtClean="0"/>
              <a:t>belonging</a:t>
            </a:r>
            <a:r>
              <a:rPr lang="x-none" sz="4400" u="sng"/>
              <a:t>, being and becoming.</a:t>
            </a:r>
          </a:p>
          <a:p>
            <a:pPr marL="457200" lvl="0" indent="-457200">
              <a:buClr>
                <a:schemeClr val="dk1"/>
              </a:buClr>
              <a:buSzPct val="166666"/>
              <a:buFont typeface="Arial" pitchFamily="34" charset="0"/>
              <a:buChar char="•"/>
            </a:pPr>
            <a:r>
              <a:rPr lang="x-none" sz="2800"/>
              <a:t>relationships - crucial to a sense of belonging</a:t>
            </a:r>
          </a:p>
          <a:p>
            <a:pPr marL="457200" lvl="0" indent="-457200">
              <a:buClr>
                <a:schemeClr val="dk1"/>
              </a:buClr>
              <a:buSzPct val="166666"/>
              <a:buFont typeface="Arial" pitchFamily="34" charset="0"/>
              <a:buChar char="•"/>
            </a:pPr>
            <a:r>
              <a:rPr lang="x-none" sz="2800"/>
              <a:t>a time to be, to seek and make meaning </a:t>
            </a:r>
          </a:p>
          <a:p>
            <a:pPr marL="457200" lvl="0" indent="-457200">
              <a:buClr>
                <a:schemeClr val="dk1"/>
              </a:buClr>
              <a:buSzPct val="166666"/>
              <a:buFont typeface="Arial" pitchFamily="34" charset="0"/>
              <a:buChar char="•"/>
            </a:pPr>
            <a:r>
              <a:rPr lang="x-none" sz="2800"/>
              <a:t>becoming reflects the process of rapid and significant change that occurs in the early years as young children learn and grow</a:t>
            </a:r>
          </a:p>
          <a:p>
            <a:endParaRPr lang="x-none"/>
          </a:p>
          <a:p>
            <a:endParaRPr lang="x-none"/>
          </a:p>
          <a:p>
            <a:endParaRPr lang="x-none"/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4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lIns="91425" tIns="91425" rIns="91425" bIns="91425" anchor="b" anchorCtr="0">
            <a:spAutoFit/>
          </a:bodyPr>
          <a:lstStyle/>
          <a:p>
            <a:pPr>
              <a:buNone/>
            </a:pPr>
            <a:r>
              <a:rPr lang="x-none"/>
              <a:t>Learning Outcomes:</a:t>
            </a:r>
          </a:p>
        </p:txBody>
      </p:sp>
      <p:sp>
        <p:nvSpPr>
          <p:cNvPr id="43" name="Shape 43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3631733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r>
              <a:rPr lang="x-none" sz="2800"/>
              <a:t>• Children have a strong sense of identity</a:t>
            </a:r>
          </a:p>
          <a:p>
            <a:r>
              <a:rPr lang="x-none" sz="2800"/>
              <a:t>• Children are connected with and contribute to</a:t>
            </a:r>
          </a:p>
          <a:p>
            <a:r>
              <a:rPr lang="x-none" sz="2800"/>
              <a:t>their world</a:t>
            </a:r>
          </a:p>
          <a:p>
            <a:r>
              <a:rPr lang="x-none" sz="2800"/>
              <a:t>• Children have a strong sense of wellbeing</a:t>
            </a:r>
          </a:p>
          <a:p>
            <a:r>
              <a:rPr lang="x-none" sz="2800"/>
              <a:t>• Children are confident and involved learners</a:t>
            </a:r>
          </a:p>
          <a:p>
            <a:r>
              <a:rPr lang="x-none" sz="2800"/>
              <a:t>• Children are effective communicators.</a:t>
            </a:r>
          </a:p>
          <a:p>
            <a:endParaRPr lang="x-none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0232" y="4653136"/>
            <a:ext cx="1996440" cy="1866900"/>
          </a:xfrm>
          <a:prstGeom prst="rect">
            <a:avLst/>
          </a:prstGeom>
        </p:spPr>
      </p:pic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Shape 48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lIns="91425" tIns="91425" rIns="91425" bIns="91425" anchor="b" anchorCtr="0">
            <a:spAutoFit/>
          </a:bodyPr>
          <a:lstStyle/>
          <a:p>
            <a:pPr>
              <a:buNone/>
            </a:pPr>
            <a:r>
              <a:rPr lang="x-none"/>
              <a:t>ELEMENTS OF THE FRAMEWORK</a:t>
            </a:r>
          </a:p>
        </p:txBody>
      </p:sp>
      <p:sp>
        <p:nvSpPr>
          <p:cNvPr id="49" name="Shape 49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3098254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pPr marL="457200" lvl="0" indent="-457200">
              <a:buClr>
                <a:schemeClr val="dk1"/>
              </a:buClr>
              <a:buSzPct val="166666"/>
              <a:buFont typeface="Arial" pitchFamily="34" charset="0"/>
              <a:buChar char="•"/>
            </a:pPr>
            <a:r>
              <a:rPr lang="x-none" sz="2800"/>
              <a:t>children’s learning at the core</a:t>
            </a:r>
          </a:p>
          <a:p>
            <a:pPr marL="457200" lvl="0" indent="-457200">
              <a:buClr>
                <a:schemeClr val="dk1"/>
              </a:buClr>
              <a:buSzPct val="166666"/>
              <a:buFont typeface="Arial" pitchFamily="34" charset="0"/>
              <a:buChar char="•"/>
            </a:pPr>
            <a:r>
              <a:rPr lang="x-none" sz="2800"/>
              <a:t>three inter-related elements: </a:t>
            </a:r>
          </a:p>
          <a:p>
            <a:pPr marL="457200" lvl="0" indent="-457200">
              <a:buClr>
                <a:schemeClr val="dk1"/>
              </a:buClr>
              <a:buSzPct val="166666"/>
              <a:buFont typeface="Arial" pitchFamily="34" charset="0"/>
              <a:buChar char="•"/>
            </a:pPr>
            <a:r>
              <a:rPr lang="x-none" sz="2800"/>
              <a:t>Principles,</a:t>
            </a:r>
          </a:p>
          <a:p>
            <a:pPr marL="457200" lvl="0" indent="-457200">
              <a:buClr>
                <a:schemeClr val="dk1"/>
              </a:buClr>
              <a:buSzPct val="166666"/>
              <a:buFont typeface="Arial" pitchFamily="34" charset="0"/>
              <a:buChar char="•"/>
            </a:pPr>
            <a:r>
              <a:rPr lang="x-none" sz="2800"/>
              <a:t>Practice </a:t>
            </a:r>
          </a:p>
          <a:p>
            <a:pPr marL="457200" lvl="0" indent="-457200">
              <a:buClr>
                <a:schemeClr val="dk1"/>
              </a:buClr>
              <a:buSzPct val="166666"/>
              <a:buFont typeface="Arial" pitchFamily="34" charset="0"/>
              <a:buChar char="•"/>
            </a:pPr>
            <a:r>
              <a:rPr lang="x-none" sz="2800"/>
              <a:t>Learning Outcomes</a:t>
            </a:r>
          </a:p>
          <a:p>
            <a:endParaRPr lang="x-none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7" y="2636912"/>
            <a:ext cx="4347933" cy="4063341"/>
          </a:xfrm>
          <a:prstGeom prst="rect">
            <a:avLst/>
          </a:prstGeom>
        </p:spPr>
      </p:pic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Shape 55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lIns="91425" tIns="91425" rIns="91425" bIns="91425" anchor="b" anchorCtr="0">
            <a:spAutoFit/>
          </a:bodyPr>
          <a:lstStyle/>
          <a:p>
            <a:pPr>
              <a:buNone/>
            </a:pPr>
            <a:r>
              <a:rPr lang="x-none"/>
              <a:t>CHILDREN’S LEARNING</a:t>
            </a:r>
          </a:p>
        </p:txBody>
      </p:sp>
      <p:sp>
        <p:nvSpPr>
          <p:cNvPr id="56" name="Shape 56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525269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pPr marL="457200" indent="-457200">
              <a:buClr>
                <a:schemeClr val="dk1"/>
              </a:buClr>
              <a:buSzPct val="166666"/>
              <a:buFont typeface="Arial" pitchFamily="34" charset="0"/>
              <a:buChar char="•"/>
            </a:pPr>
            <a:r>
              <a:rPr lang="x-none" sz="2800"/>
              <a:t>dynamic, complex and holistic.</a:t>
            </a:r>
          </a:p>
          <a:p>
            <a:pPr marL="457200" indent="-457200">
              <a:buClr>
                <a:schemeClr val="dk1"/>
              </a:buClr>
              <a:buSzPct val="166666"/>
              <a:buFont typeface="Arial" pitchFamily="34" charset="0"/>
              <a:buChar char="•"/>
            </a:pPr>
            <a:r>
              <a:rPr lang="x-none" sz="2800"/>
              <a:t>Physical, social, emotional, personal, spiritual, creative, cognitive and linguistic aspects of learning are all intricately interwoven and interrelated.</a:t>
            </a:r>
          </a:p>
          <a:p>
            <a:pPr marL="457200" indent="-457200">
              <a:buClr>
                <a:schemeClr val="dk1"/>
              </a:buClr>
              <a:buSzPct val="166666"/>
              <a:buFont typeface="Arial" pitchFamily="34" charset="0"/>
              <a:buChar char="•"/>
            </a:pPr>
            <a:r>
              <a:rPr lang="x-none" sz="2800"/>
              <a:t>actively construct their own understandings and contribute to others’ learning.</a:t>
            </a:r>
          </a:p>
          <a:p>
            <a:pPr marL="457200" indent="-457200">
              <a:buClr>
                <a:schemeClr val="dk1"/>
              </a:buClr>
              <a:buSzPct val="166666"/>
              <a:buFont typeface="Arial" pitchFamily="34" charset="0"/>
              <a:buChar char="•"/>
            </a:pPr>
            <a:r>
              <a:rPr lang="x-none" sz="2800"/>
              <a:t>recognise their agency, capacity to initiate and lead learning</a:t>
            </a:r>
          </a:p>
          <a:p>
            <a:pPr marL="457200" indent="-457200">
              <a:buClr>
                <a:schemeClr val="dk1"/>
              </a:buClr>
              <a:buSzPct val="166666"/>
              <a:buFont typeface="Arial" pitchFamily="34" charset="0"/>
              <a:buChar char="•"/>
            </a:pPr>
            <a:r>
              <a:rPr lang="x-none" sz="2800"/>
              <a:t>right to participate in decisions</a:t>
            </a:r>
          </a:p>
          <a:p>
            <a:endParaRPr lang="x-none"/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Shape 61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lIns="91425" tIns="91425" rIns="91425" bIns="91425" anchor="b" anchorCtr="0">
            <a:spAutoFit/>
          </a:bodyPr>
          <a:lstStyle/>
          <a:p>
            <a:pPr>
              <a:buNone/>
            </a:pPr>
            <a:r>
              <a:rPr lang="x-none"/>
              <a:t>Play is a context for learning that:</a:t>
            </a:r>
          </a:p>
        </p:txBody>
      </p:sp>
      <p:sp>
        <p:nvSpPr>
          <p:cNvPr id="62" name="Shape 62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821803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pPr lvl="0" rtl="0">
              <a:buNone/>
            </a:pPr>
            <a:r>
              <a:rPr lang="x-none" sz="2800"/>
              <a:t>• allows for the expression of personality </a:t>
            </a:r>
            <a:r>
              <a:rPr lang="x-none" sz="2800" smtClean="0"/>
              <a:t>and</a:t>
            </a:r>
            <a:r>
              <a:rPr lang="en-US" sz="2800" dirty="0" smtClean="0"/>
              <a:t> </a:t>
            </a:r>
            <a:r>
              <a:rPr lang="x-none" sz="2800" smtClean="0"/>
              <a:t>uniqueness</a:t>
            </a:r>
            <a:endParaRPr lang="x-none" sz="2800"/>
          </a:p>
          <a:p>
            <a:pPr lvl="0" rtl="0">
              <a:buNone/>
            </a:pPr>
            <a:r>
              <a:rPr lang="x-none" sz="2800"/>
              <a:t>• enhances dispositions such as curiosity </a:t>
            </a:r>
            <a:r>
              <a:rPr lang="x-none" sz="2800" smtClean="0"/>
              <a:t>and</a:t>
            </a:r>
            <a:r>
              <a:rPr lang="en-US" sz="2800" dirty="0" smtClean="0"/>
              <a:t> </a:t>
            </a:r>
            <a:r>
              <a:rPr lang="x-none" sz="2800" smtClean="0"/>
              <a:t>creativity</a:t>
            </a:r>
            <a:endParaRPr lang="x-none" sz="2800"/>
          </a:p>
          <a:p>
            <a:pPr lvl="0" rtl="0">
              <a:buNone/>
            </a:pPr>
            <a:r>
              <a:rPr lang="x-none" sz="2800"/>
              <a:t>• enables children to make connections </a:t>
            </a:r>
            <a:r>
              <a:rPr lang="x-none" sz="2800" smtClean="0"/>
              <a:t>between</a:t>
            </a:r>
            <a:r>
              <a:rPr lang="en-US" sz="2800" dirty="0" smtClean="0"/>
              <a:t> </a:t>
            </a:r>
            <a:r>
              <a:rPr lang="x-none" sz="2800" smtClean="0"/>
              <a:t>prior </a:t>
            </a:r>
            <a:r>
              <a:rPr lang="x-none" sz="2800"/>
              <a:t>experiences and new learning</a:t>
            </a:r>
          </a:p>
          <a:p>
            <a:pPr lvl="0" rtl="0">
              <a:buNone/>
            </a:pPr>
            <a:r>
              <a:rPr lang="x-none" sz="2800"/>
              <a:t>• assists children to develop </a:t>
            </a:r>
            <a:r>
              <a:rPr lang="x-none" sz="2800" smtClean="0"/>
              <a:t>relationships</a:t>
            </a:r>
            <a:r>
              <a:rPr lang="en-US" sz="2800" dirty="0" smtClean="0"/>
              <a:t> </a:t>
            </a:r>
            <a:r>
              <a:rPr lang="x-none" sz="2800" smtClean="0"/>
              <a:t>and </a:t>
            </a:r>
            <a:r>
              <a:rPr lang="x-none" sz="2800"/>
              <a:t>concepts</a:t>
            </a:r>
          </a:p>
          <a:p>
            <a:pPr lvl="0" rtl="0">
              <a:buNone/>
            </a:pPr>
            <a:r>
              <a:rPr lang="x-none" sz="2800"/>
              <a:t>• stimulates a sense of wellbeing.</a:t>
            </a:r>
          </a:p>
          <a:p>
            <a:endParaRPr lang="x-none"/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Shape 67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lIns="91425" tIns="91425" rIns="91425" bIns="91425" anchor="b" anchorCtr="0">
            <a:spAutoFit/>
          </a:bodyPr>
          <a:lstStyle/>
          <a:p>
            <a:pPr>
              <a:buNone/>
            </a:pPr>
            <a:r>
              <a:rPr lang="x-none" sz="3000" b="0"/>
              <a:t>Learning through play</a:t>
            </a:r>
          </a:p>
        </p:txBody>
      </p:sp>
      <p:sp>
        <p:nvSpPr>
          <p:cNvPr id="68" name="Shape 68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308842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pPr marL="457200" lvl="0" indent="-457200">
              <a:buClr>
                <a:schemeClr val="dk1"/>
              </a:buClr>
              <a:buSzPct val="166666"/>
              <a:buFont typeface="Arial" pitchFamily="34" charset="0"/>
              <a:buChar char="•"/>
            </a:pPr>
            <a:r>
              <a:rPr lang="x-none" sz="2800"/>
              <a:t>opportunities to learn</a:t>
            </a:r>
          </a:p>
          <a:p>
            <a:pPr marL="457200" lvl="0" indent="-457200">
              <a:buClr>
                <a:schemeClr val="dk1"/>
              </a:buClr>
              <a:buSzPct val="166666"/>
              <a:buFont typeface="Arial" pitchFamily="34" charset="0"/>
              <a:buChar char="•"/>
            </a:pPr>
            <a:r>
              <a:rPr lang="x-none" sz="2800"/>
              <a:t>discover, create, improvise and imagine</a:t>
            </a:r>
          </a:p>
          <a:p>
            <a:pPr marL="457200" lvl="0" indent="-457200">
              <a:buClr>
                <a:schemeClr val="dk1"/>
              </a:buClr>
              <a:buSzPct val="166666"/>
              <a:buFont typeface="Arial" pitchFamily="34" charset="0"/>
              <a:buChar char="•"/>
            </a:pPr>
            <a:r>
              <a:rPr lang="x-none" sz="2800"/>
              <a:t>create social groups, test ideas, challenge thinking, build new understandings.</a:t>
            </a:r>
          </a:p>
          <a:p>
            <a:pPr marL="457200" lvl="0" indent="-457200">
              <a:buClr>
                <a:schemeClr val="dk1"/>
              </a:buClr>
              <a:buSzPct val="166666"/>
              <a:buFont typeface="Arial" pitchFamily="34" charset="0"/>
              <a:buChar char="•"/>
            </a:pPr>
            <a:r>
              <a:rPr lang="x-none" sz="2800"/>
              <a:t>supportive environment - question, solve problems, think critically</a:t>
            </a:r>
          </a:p>
          <a:p>
            <a:pPr marL="457200" lvl="0" indent="-457200">
              <a:buClr>
                <a:schemeClr val="dk1"/>
              </a:buClr>
              <a:buSzPct val="166666"/>
              <a:buFont typeface="Arial" pitchFamily="34" charset="0"/>
              <a:buChar char="•"/>
            </a:pPr>
            <a:r>
              <a:rPr lang="x-none" sz="2800"/>
              <a:t>expand thinking, desire to know and learn</a:t>
            </a:r>
          </a:p>
          <a:p>
            <a:endParaRPr lang="x-none"/>
          </a:p>
          <a:p>
            <a:endParaRPr lang="x-none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5085184"/>
            <a:ext cx="2103120" cy="139446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0112" y="5172814"/>
            <a:ext cx="1828800" cy="1219200"/>
          </a:xfrm>
          <a:prstGeom prst="rect">
            <a:avLst/>
          </a:prstGeom>
        </p:spPr>
      </p:pic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Shape 7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lIns="91425" tIns="91425" rIns="91425" bIns="91425" anchor="b" anchorCtr="0">
            <a:spAutoFit/>
          </a:bodyPr>
          <a:lstStyle/>
          <a:p>
            <a:pPr>
              <a:buNone/>
            </a:pPr>
            <a:r>
              <a:rPr lang="x-none" sz="6000" b="0"/>
              <a:t>Play...</a:t>
            </a:r>
          </a:p>
        </p:txBody>
      </p:sp>
      <p:sp>
        <p:nvSpPr>
          <p:cNvPr id="74" name="Shape 74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1579889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pPr marL="457200" indent="-457200">
              <a:buClr>
                <a:schemeClr val="dk1"/>
              </a:buClr>
              <a:buSzPct val="166666"/>
              <a:buFont typeface="Arial" pitchFamily="34" charset="0"/>
              <a:buChar char="•"/>
            </a:pPr>
            <a:r>
              <a:rPr lang="x-none" sz="2800"/>
              <a:t>can promote positive dispositions </a:t>
            </a:r>
            <a:r>
              <a:rPr lang="x-none" sz="2800" smtClean="0"/>
              <a:t>towards</a:t>
            </a:r>
            <a:r>
              <a:rPr lang="en-US" sz="2800" dirty="0" smtClean="0"/>
              <a:t> </a:t>
            </a:r>
            <a:r>
              <a:rPr lang="x-none" sz="2800" smtClean="0"/>
              <a:t>learning</a:t>
            </a:r>
            <a:r>
              <a:rPr lang="x-none" sz="2800"/>
              <a:t>.</a:t>
            </a:r>
          </a:p>
          <a:p>
            <a:pPr marL="457200" indent="-457200">
              <a:buClr>
                <a:schemeClr val="dk1"/>
              </a:buClr>
              <a:buSzPct val="166666"/>
              <a:buFont typeface="Arial" pitchFamily="34" charset="0"/>
              <a:buChar char="•"/>
            </a:pPr>
            <a:r>
              <a:rPr lang="x-none" sz="2800"/>
              <a:t>enables them to simply enjoy being.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3044517"/>
            <a:ext cx="2304256" cy="3314678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1880" y="3282821"/>
            <a:ext cx="1728192" cy="2747631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4787" y="3356992"/>
            <a:ext cx="3268569" cy="2448272"/>
          </a:xfrm>
          <a:prstGeom prst="rect">
            <a:avLst/>
          </a:prstGeom>
        </p:spPr>
      </p:pic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61</TotalTime>
  <Words>643</Words>
  <Application>Microsoft Office PowerPoint</Application>
  <PresentationFormat>On-screen Show (4:3)</PresentationFormat>
  <Paragraphs>97</Paragraphs>
  <Slides>15</Slides>
  <Notes>14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Waveform</vt:lpstr>
      <vt:lpstr>The Early Years Learning Framework for Australia </vt:lpstr>
      <vt:lpstr>A vision for children’s learning</vt:lpstr>
      <vt:lpstr>A VISION FOR CHILDREN’S LEARNING </vt:lpstr>
      <vt:lpstr>Learning Outcomes:</vt:lpstr>
      <vt:lpstr>ELEMENTS OF THE FRAMEWORK</vt:lpstr>
      <vt:lpstr>CHILDREN’S LEARNING</vt:lpstr>
      <vt:lpstr>Play is a context for learning that:</vt:lpstr>
      <vt:lpstr>Learning through play</vt:lpstr>
      <vt:lpstr>Play...</vt:lpstr>
      <vt:lpstr>Early childhood educators</vt:lpstr>
      <vt:lpstr>Children's Learning</vt:lpstr>
      <vt:lpstr>Our task</vt:lpstr>
      <vt:lpstr>How will we do it?</vt:lpstr>
      <vt:lpstr>Group Decision Making</vt:lpstr>
      <vt:lpstr>Group Decision Making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Early Years Learning Framework for Australia</dc:title>
  <dc:creator>Penny Mcintyre</dc:creator>
  <cp:lastModifiedBy>Penny Mcintyre</cp:lastModifiedBy>
  <cp:revision>10</cp:revision>
  <dcterms:modified xsi:type="dcterms:W3CDTF">2013-05-09T03:53:34Z</dcterms:modified>
</cp:coreProperties>
</file>